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033" r:id="rId2"/>
    <p:sldId id="2127" r:id="rId3"/>
    <p:sldId id="2130" r:id="rId4"/>
    <p:sldId id="2129" r:id="rId5"/>
    <p:sldId id="2095" r:id="rId6"/>
    <p:sldId id="2096" r:id="rId7"/>
    <p:sldId id="2097" r:id="rId8"/>
    <p:sldId id="2098" r:id="rId9"/>
    <p:sldId id="2099" r:id="rId10"/>
    <p:sldId id="2100" r:id="rId11"/>
    <p:sldId id="2101" r:id="rId12"/>
    <p:sldId id="2102" r:id="rId13"/>
    <p:sldId id="2103" r:id="rId14"/>
    <p:sldId id="2104" r:id="rId15"/>
    <p:sldId id="2105" r:id="rId16"/>
    <p:sldId id="2106" r:id="rId17"/>
    <p:sldId id="2107" r:id="rId18"/>
    <p:sldId id="2108" r:id="rId19"/>
    <p:sldId id="2109" r:id="rId20"/>
    <p:sldId id="2110" r:id="rId21"/>
    <p:sldId id="2111" r:id="rId22"/>
    <p:sldId id="2112" r:id="rId23"/>
    <p:sldId id="2113" r:id="rId24"/>
    <p:sldId id="2114" r:id="rId25"/>
    <p:sldId id="2121" r:id="rId26"/>
    <p:sldId id="2115" r:id="rId27"/>
    <p:sldId id="2122" r:id="rId28"/>
    <p:sldId id="2116" r:id="rId29"/>
    <p:sldId id="2117" r:id="rId30"/>
    <p:sldId id="2123" r:id="rId31"/>
    <p:sldId id="2118" r:id="rId32"/>
    <p:sldId id="2119" r:id="rId33"/>
    <p:sldId id="2120" r:id="rId34"/>
    <p:sldId id="212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27"/>
            <p14:sldId id="2130"/>
            <p14:sldId id="2129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21"/>
            <p14:sldId id="2115"/>
            <p14:sldId id="2122"/>
            <p14:sldId id="2116"/>
            <p14:sldId id="2117"/>
            <p14:sldId id="2123"/>
            <p14:sldId id="2118"/>
            <p14:sldId id="2119"/>
            <p14:sldId id="2120"/>
            <p14:sldId id="212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16" d="100"/>
          <a:sy n="116" d="100"/>
        </p:scale>
        <p:origin x="-576" y="-10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8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9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3526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552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9" r:id="rId6"/>
    <p:sldLayoutId id="2147483690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en-US" altLang="ko-KR" dirty="0" smtClean="0"/>
              <a:t>02 HTML5 </a:t>
            </a:r>
            <a:r>
              <a:rPr lang="ko-KR" altLang="en-US" dirty="0"/>
              <a:t>태그 기본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68759"/>
            <a:ext cx="3208020" cy="2727960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268760"/>
            <a:ext cx="4311580" cy="272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18414" y="4725144"/>
            <a:ext cx="83551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좌측의 코드를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실행하면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우측처럼 출력됨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큰 제목을 의미하고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h6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작은 제목을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의미함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일반적으로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페이지를 만들 때는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태그까지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사용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우측은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크롬에서 실행한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결과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다른 웹 브라우저에서 실행했다면 결과는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같지만 폰트가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수 있음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따라서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실제 웹 페이지를 제작할 때는 모든 브라우저에서 동일한 화면을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볼 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있게 폰트를 강제로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지정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028" y="3996720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제목 글자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8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9" y="1268760"/>
            <a:ext cx="4449831" cy="2088108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17" y="1268760"/>
            <a:ext cx="4369403" cy="208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9" y="3429052"/>
            <a:ext cx="4493944" cy="2647452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30" y="3429000"/>
            <a:ext cx="4207190" cy="264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996594" y="184476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996594" y="428492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0021" y="6227439"/>
            <a:ext cx="621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hr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가로로 그어지는 줄을 의미하고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br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개행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행이 시작됨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을 의미함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앵커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0589" y="82297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앵커 태그</a:t>
            </a:r>
            <a:endParaRPr lang="en-US" altLang="ko-KR" b="1" dirty="0" smtClean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8" y="2023213"/>
            <a:ext cx="5175852" cy="2811574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83" y="2023213"/>
            <a:ext cx="4834720" cy="2811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42256" y="5013176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사용하여 이동하고자 하는 웹 페이지를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지정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하이퍼링크 태그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1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형태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85" y="1304248"/>
            <a:ext cx="3718560" cy="32918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/>
          <a:stretch/>
        </p:blipFill>
        <p:spPr>
          <a:xfrm>
            <a:off x="1594207" y="4472600"/>
            <a:ext cx="3718560" cy="1487092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304248"/>
            <a:ext cx="5148426" cy="468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5094622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6248" y="6093296"/>
            <a:ext cx="895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과거에는 이 절에서 배운 태그를 많이 사용했음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하지만 최근에는 글자를 기울이거나 굵게 만드는 기능은 모두 스타일시트로 처리하므로 최근에는 잘 사용하지 않는 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루비 문자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618322"/>
            <a:ext cx="3860528" cy="15495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28" y="1618322"/>
            <a:ext cx="27146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85565" y="2847526"/>
            <a:ext cx="407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루비 문자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일본어에서 자주 사용되는 글자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형식으로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위 이미지처럼 한자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위에 표시되는 글자를 의미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5355" y="3173953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루비 태그 예시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23071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ruby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루비 문자 선언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rt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위에 위치하는 작은 문자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rp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ruby 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태그를 지원할 경우 출력되지 않는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3185" y="602128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루비 </a:t>
            </a:r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 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0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목록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268760"/>
            <a:ext cx="4221480" cy="2712720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68760"/>
            <a:ext cx="2840211" cy="271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1555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ul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순서가 없는 목록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ol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순서가 있는 목록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" pitchFamily="50" charset="-127"/>
                          <a:ea typeface="나눔고딕" pitchFamily="50" charset="-127"/>
                        </a:rPr>
                        <a:t>li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목록 요소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42189" y="6021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목록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 목록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8" y="1268759"/>
            <a:ext cx="3276600" cy="2217420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268760"/>
            <a:ext cx="3659197" cy="221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56617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dl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정의 목록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정의 용어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정의 설명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49029" y="6021288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정의 목록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2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기본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63" y="1268760"/>
            <a:ext cx="3086917" cy="2484904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268760"/>
            <a:ext cx="5328592" cy="248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531177"/>
              </p:ext>
            </p:extLst>
          </p:nvPr>
        </p:nvGraphicFramePr>
        <p:xfrm>
          <a:off x="2032000" y="4149080"/>
          <a:ext cx="8128000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표 내부의 행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행 내부의 제목 셀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td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행 내부의 일반 셀 태그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64873" y="602128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테이블 요소 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1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태그의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9" y="1724660"/>
            <a:ext cx="3314700" cy="3840480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724661"/>
            <a:ext cx="4824536" cy="224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75667"/>
              </p:ext>
            </p:extLst>
          </p:nvPr>
        </p:nvGraphicFramePr>
        <p:xfrm>
          <a:off x="4079776" y="4002577"/>
          <a:ext cx="7416824" cy="1688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/>
                <a:gridCol w="504056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border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표의 테두리 두께를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rowspan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셀의 높이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colspan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셀의 너비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59534" y="5874785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테이블 태그 및 </a:t>
            </a:r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th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, td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7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04" y="1268760"/>
            <a:ext cx="4556760" cy="952500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24" y="1268760"/>
            <a:ext cx="5544616" cy="273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0910"/>
              </p:ext>
            </p:extLst>
          </p:nvPr>
        </p:nvGraphicFramePr>
        <p:xfrm>
          <a:off x="2032000" y="4000477"/>
          <a:ext cx="8128000" cy="205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이미지의 경로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alt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이미지가 없을 때 나오는 글자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이미지의 너비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이미지의 높이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75295" y="6181146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02 HTML5 </a:t>
            </a:r>
            <a:r>
              <a:rPr lang="ko-KR" altLang="en-US" dirty="0" smtClean="0"/>
              <a:t>태그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2.1 HTML5 </a:t>
            </a:r>
            <a:r>
              <a:rPr lang="ko-KR" altLang="en-US" dirty="0"/>
              <a:t>기본 용어 </a:t>
            </a:r>
            <a:r>
              <a:rPr lang="ko-KR" altLang="en-US" dirty="0" smtClean="0"/>
              <a:t>정리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태그와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주석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2.2 HTML5 </a:t>
            </a:r>
            <a:r>
              <a:rPr lang="ko-KR" altLang="en-US" dirty="0"/>
              <a:t>페이지 구조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2.3 </a:t>
            </a:r>
            <a:r>
              <a:rPr lang="ko-KR" altLang="en-US" dirty="0"/>
              <a:t>글자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본문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앵커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글자 형태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루비 </a:t>
            </a:r>
            <a:r>
              <a:rPr lang="ko-KR" altLang="en-US" dirty="0"/>
              <a:t>문자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2.4 </a:t>
            </a:r>
            <a:r>
              <a:rPr lang="ko-KR" altLang="en-US" dirty="0"/>
              <a:t>목록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정의 </a:t>
            </a:r>
            <a:r>
              <a:rPr lang="ko-KR" altLang="en-US" dirty="0"/>
              <a:t>목록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2.5 </a:t>
            </a:r>
            <a:r>
              <a:rPr lang="ko-KR" altLang="en-US" dirty="0"/>
              <a:t>테이블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테이블 </a:t>
            </a:r>
            <a:r>
              <a:rPr lang="ko-KR" altLang="en-US" dirty="0"/>
              <a:t>태그 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테이블 </a:t>
            </a:r>
            <a:r>
              <a:rPr lang="ko-KR" altLang="en-US" dirty="0"/>
              <a:t>태그의 속성</a:t>
            </a:r>
            <a:endParaRPr lang="x-none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51271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audio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242283"/>
            <a:ext cx="6389012" cy="10801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242283"/>
            <a:ext cx="3210588" cy="252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802741"/>
              </p:ext>
            </p:extLst>
          </p:nvPr>
        </p:nvGraphicFramePr>
        <p:xfrm>
          <a:off x="2032000" y="4000477"/>
          <a:ext cx="8128000" cy="204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 파일의 경로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preload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음악을 재생하기 전에 모두 불러올지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autoplay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음악을 자동 재생할지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loop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음악을 반복할지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controls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음악 재생 도구를 출력할지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99152" y="6181146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audio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source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35" y="1772816"/>
            <a:ext cx="7731730" cy="1590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48" y="3501008"/>
            <a:ext cx="6259904" cy="161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0052" y="5517232"/>
            <a:ext cx="9191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웹 브라우저 버전에 따라 오디오가 실행되지 않을 수 있는데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이는 브라우저마다 지원하는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확장자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형식이 다르기 때문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mp3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의 라이선스 문제가 있을 수도 있어 다른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확장자를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사용해야 할 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문제를 해결하기 위해 만들어진 것이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source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1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비디오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video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88" y="1268760"/>
            <a:ext cx="5249131" cy="1512168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81" y="1268760"/>
            <a:ext cx="324692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0331"/>
              </p:ext>
            </p:extLst>
          </p:nvPr>
        </p:nvGraphicFramePr>
        <p:xfrm>
          <a:off x="2032000" y="3212976"/>
          <a:ext cx="8128000" cy="29808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 파일의 경로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poster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 준비 중일 때의 이미지 파일 경로 저장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preload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비디오를 재생하기 전에 모두 불러올지 결정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autoplay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비디오를 자동 재생할지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loop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비디오를 반복할지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controls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 재생 도구를 출력할지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비디오의 너비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비디오의 높이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10374" y="6324545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video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9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74" y="1772816"/>
            <a:ext cx="4335780" cy="132588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07"/>
          <a:stretch/>
        </p:blipFill>
        <p:spPr bwMode="auto">
          <a:xfrm>
            <a:off x="6240016" y="1772816"/>
            <a:ext cx="4464496" cy="132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80869"/>
              </p:ext>
            </p:extLst>
          </p:nvPr>
        </p:nvGraphicFramePr>
        <p:xfrm>
          <a:off x="2032000" y="3693625"/>
          <a:ext cx="8128000" cy="1108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action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입력 데이터의 전달 위치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method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입력 데이터의 전달 방식 선택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1212" y="4989769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form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64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1" y="1555758"/>
            <a:ext cx="4168140" cy="167640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58209"/>
            <a:ext cx="4392488" cy="227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69" y="3795713"/>
            <a:ext cx="3276600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1"/>
          <a:stretch/>
        </p:blipFill>
        <p:spPr>
          <a:xfrm>
            <a:off x="2372169" y="4725144"/>
            <a:ext cx="3276600" cy="1653331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795713"/>
            <a:ext cx="3559064" cy="258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305417" y="192590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295448" y="4625813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7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63744"/>
              </p:ext>
            </p:extLst>
          </p:nvPr>
        </p:nvGraphicFramePr>
        <p:xfrm>
          <a:off x="2032000" y="1844824"/>
          <a:ext cx="8128000" cy="36049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button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checkbox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체크박스를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file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파일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hidden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보이지 않습니다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image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형태를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password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비밀번호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radio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라디오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reset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초기화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submit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제출 버튼을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글자 입력 양식을 생성합니다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028246" y="5733256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속성값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64" y="1772816"/>
            <a:ext cx="3261360" cy="3192780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2816"/>
            <a:ext cx="3387824" cy="319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9806" y="5733256"/>
            <a:ext cx="817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해당 내용을 전부 암기할 필요는 없으며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자동 완성 기능을 적절히 자주 사용한다면 자연스럽게 익혀지게 됨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9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20906"/>
              </p:ext>
            </p:extLst>
          </p:nvPr>
        </p:nvGraphicFramePr>
        <p:xfrm>
          <a:off x="2032000" y="1374416"/>
          <a:ext cx="8128000" cy="4540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color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색상 선택 양식을 생성합니다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일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날짜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datetime-local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지역 날짜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email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이메일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month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월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숫자 생성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range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범위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search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검색어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전화번호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시간 선택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url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URL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주소 입력 양식을 생성합니다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week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주 선택 양식을 생성합니다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54133" y="6063117"/>
            <a:ext cx="2683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 양식의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속성값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2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en-US" altLang="ko-KR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textarea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37323"/>
            <a:ext cx="3108960" cy="1127760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437323"/>
            <a:ext cx="4896544" cy="172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5928" y="3212976"/>
            <a:ext cx="802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아닌 입력 양식이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있음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중 </a:t>
            </a: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태그가 위의 형태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태그는 여러 줄의 글자를 입력할 때 사용하는 태그임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65219"/>
              </p:ext>
            </p:extLst>
          </p:nvPr>
        </p:nvGraphicFramePr>
        <p:xfrm>
          <a:off x="2032000" y="4247993"/>
          <a:ext cx="8128000" cy="1108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cols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태그의 너비를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rows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태그의 높이를 지정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3356" y="554413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textarea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6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select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4" y="1526240"/>
            <a:ext cx="2346960" cy="1645920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1" y="1526240"/>
            <a:ext cx="3291838" cy="164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526240"/>
            <a:ext cx="2433638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/>
          <a:stretch/>
        </p:blipFill>
        <p:spPr bwMode="auto">
          <a:xfrm>
            <a:off x="7968208" y="2428669"/>
            <a:ext cx="2433638" cy="156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04" y="3717032"/>
            <a:ext cx="2346960" cy="1487805"/>
          </a:xfrm>
          <a:prstGeom prst="rect">
            <a:avLst/>
          </a:prstGeom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53" y="3717033"/>
            <a:ext cx="2642343" cy="128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6"/>
          <a:stretch/>
        </p:blipFill>
        <p:spPr bwMode="auto">
          <a:xfrm>
            <a:off x="4317753" y="4725144"/>
            <a:ext cx="2642343" cy="165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42511" y="5373216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여러 개의 목록을 선택하고 싶을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때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multiple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사용함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030410" y="18811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608168" y="18811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60096" y="5919320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안드로이드폰에서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실행한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multiple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888912" y="399288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02 HTML5 </a:t>
            </a:r>
            <a:r>
              <a:rPr lang="ko-KR" altLang="en-US" dirty="0" smtClean="0"/>
              <a:t>태그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2.6 </a:t>
            </a:r>
            <a:r>
              <a:rPr lang="ko-KR" altLang="en-US" dirty="0"/>
              <a:t>이미지 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2.7 </a:t>
            </a:r>
            <a:r>
              <a:rPr lang="ko-KR" altLang="en-US" dirty="0"/>
              <a:t>오디오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audio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source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2.8 </a:t>
            </a:r>
            <a:r>
              <a:rPr lang="ko-KR" altLang="en-US" dirty="0"/>
              <a:t>비디오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video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2.9 </a:t>
            </a:r>
            <a:r>
              <a:rPr lang="ko-KR" altLang="en-US" dirty="0"/>
              <a:t>입력 양식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 </a:t>
            </a:r>
            <a:r>
              <a:rPr lang="ko-KR" altLang="en-US" dirty="0"/>
              <a:t>양식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</a:t>
            </a:r>
            <a:r>
              <a:rPr lang="en-US" altLang="ko-KR" dirty="0"/>
              <a:t>input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HTML5 </a:t>
            </a:r>
            <a:r>
              <a:rPr lang="ko-KR" altLang="en-US" dirty="0"/>
              <a:t>입력 양식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textarea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select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fieldset</a:t>
            </a:r>
            <a:r>
              <a:rPr lang="en-US" altLang="ko-KR" dirty="0" smtClean="0"/>
              <a:t> </a:t>
            </a:r>
            <a:r>
              <a:rPr lang="ko-KR" altLang="en-US" dirty="0"/>
              <a:t>태그와 </a:t>
            </a:r>
            <a:r>
              <a:rPr lang="en-US" altLang="ko-KR" dirty="0"/>
              <a:t>legend </a:t>
            </a:r>
            <a:r>
              <a:rPr lang="ko-KR" altLang="en-US" dirty="0"/>
              <a:t>태그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2.10 </a:t>
            </a:r>
            <a:r>
              <a:rPr lang="ko-KR" altLang="en-US" dirty="0"/>
              <a:t>공간 분할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div </a:t>
            </a:r>
            <a:r>
              <a:rPr lang="ko-KR" altLang="en-US" dirty="0"/>
              <a:t>태그와 </a:t>
            </a:r>
            <a:r>
              <a:rPr lang="en-US" altLang="ko-KR" dirty="0"/>
              <a:t>span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HTML5 </a:t>
            </a:r>
            <a:r>
              <a:rPr lang="ko-KR" altLang="en-US" dirty="0" err="1"/>
              <a:t>시멘틱</a:t>
            </a:r>
            <a:r>
              <a:rPr lang="ko-KR" altLang="en-US" dirty="0"/>
              <a:t> 구조 태그</a:t>
            </a:r>
            <a:endParaRPr lang="x-none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7351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select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9338"/>
              </p:ext>
            </p:extLst>
          </p:nvPr>
        </p:nvGraphicFramePr>
        <p:xfrm>
          <a:off x="2032000" y="4365104"/>
          <a:ext cx="8128000" cy="14207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select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선택 양식 생성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optgroup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옵션을 그룹화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option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옵션을 생성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99957" y="6165304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태그의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04456"/>
            <a:ext cx="3842317" cy="27363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316451"/>
            <a:ext cx="3438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684348" y="3337123"/>
            <a:ext cx="298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optgroup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태그를 사용한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select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2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양식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en-US" altLang="ko-KR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fieldset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legend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69" y="1696621"/>
            <a:ext cx="4471517" cy="3211428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981" y="1696621"/>
            <a:ext cx="5143450" cy="274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8167" y="5157192"/>
            <a:ext cx="4775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 양식을 설명할 때는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fieldset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legend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96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div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12776"/>
            <a:ext cx="2110740" cy="140970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412776"/>
            <a:ext cx="304235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412776"/>
            <a:ext cx="2209800" cy="1409700"/>
          </a:xfrm>
          <a:prstGeom prst="rect">
            <a:avLst/>
          </a:prstGeom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412777"/>
            <a:ext cx="304521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62324" y="5458999"/>
            <a:ext cx="2484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형식으로 공간을 분할함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차곡차곡 쌓아 올려지는 형식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6387" y="5445224"/>
            <a:ext cx="2920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span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형식으로 공간을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분할함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한 줄 안에 차례차례 위치하는 형식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2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시멘틱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271140" cy="2425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"/>
          <a:stretch/>
        </p:blipFill>
        <p:spPr>
          <a:xfrm>
            <a:off x="464820" y="3573016"/>
            <a:ext cx="5271140" cy="1876288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268760"/>
            <a:ext cx="5760640" cy="436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34199" y="5733256"/>
            <a:ext cx="9902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(semantic)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‘의미론적인’이라는 뜻의 영어 단어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사람은 눈으로 레이아웃을 구분하므로 웹 페이지의 형태를 빠르게 구분할 수 있지만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컴퓨터는 그렇지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기계적인 검색 엔진은 어떠한 태그가 어떠한 기능을 하는지 분별할 수 없고 웹 페이지에서 데이터를 효율적으로 추출할 수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해결하기 위해 특정한 태그에 의미를 부여해서 웹 페이지를 만드는 시도가 시작되었고 이를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웹이라고 표현함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분할 태그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HTML5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시멘틱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태그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30403"/>
              </p:ext>
            </p:extLst>
          </p:nvPr>
        </p:nvGraphicFramePr>
        <p:xfrm>
          <a:off x="2032000" y="1844824"/>
          <a:ext cx="8128000" cy="23568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5888"/>
                <a:gridCol w="5072112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태그 이름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header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헤더를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nav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내비게이션을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aside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사이드에 위치하는 공간을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section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여러 중심 내용을 감싸는 공간을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article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글자가 많이 들어가는 부분을 의미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footer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푸터를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의미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28246" y="4365104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시멘틱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구조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2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HTML5 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태그 기본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사용자에게 보이는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뷰를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만드는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태그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607" y="5768787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위에 객체를 만들어 올리는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79" y="1340768"/>
            <a:ext cx="601484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정리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태그와 요소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" y="1706995"/>
            <a:ext cx="52197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95" y="3055816"/>
            <a:ext cx="32956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89" y="4293095"/>
            <a:ext cx="6048672" cy="185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72044" y="1967443"/>
            <a:ext cx="4661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요소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시작 태그와 끝 태그를 별도로 입력하는 요소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5116" y="3344839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요소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시작 태그와 끝 태그를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함께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입력하는 요소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8074" y="506717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 예시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정리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593285"/>
            <a:ext cx="86010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005064"/>
            <a:ext cx="56007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2123" y="3051691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데이터 표현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h1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title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8132" y="5589240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데이터 표현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src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용어 정리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5"/>
          <a:stretch/>
        </p:blipFill>
        <p:spPr>
          <a:xfrm>
            <a:off x="2830778" y="1484784"/>
            <a:ext cx="6480720" cy="3796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6489" y="5733256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프로그래밍 언어에서는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프로그램의 실행에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영향을 미치지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않고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설명을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위한 목적으로 사용하는 코드를 ‘주석’이라고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부름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9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 HTML5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구조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5559" y="4324462"/>
            <a:ext cx="88408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첫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번째 줄의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&lt;!DOCTYPE html&gt;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웹 브라우저가 현재 웹 페이지가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문서임을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인식하게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만들어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명세에 따르면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문서는 반드시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&lt;!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DOCTYPE html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표기해야 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또한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반드시 문서의 가장 첫 번째 줄에 있어야 함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줄의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루트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요소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내부에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작성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484784"/>
            <a:ext cx="4752528" cy="236656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23572</TotalTime>
  <Words>1392</Words>
  <Application>Microsoft Office PowerPoint</Application>
  <PresentationFormat>사용자 지정</PresentationFormat>
  <Paragraphs>341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02 HTML5 태그 기본</vt:lpstr>
      <vt:lpstr>Contents</vt:lpstr>
      <vt:lpstr>Contents</vt:lpstr>
      <vt:lpstr>PowerPoint 프레젠테이션</vt:lpstr>
      <vt:lpstr>미리 보기 / 이 장에서 공부할 내용</vt:lpstr>
      <vt:lpstr>2.1  HTML5 기본 용어 정리 / 태그와 요소</vt:lpstr>
      <vt:lpstr>2.1  HTML5 기본 용어 정리 / 속성</vt:lpstr>
      <vt:lpstr>2.1  HTML5 기본 용어 정리 / 주석</vt:lpstr>
      <vt:lpstr>2.2  HTML5 페이지 구조</vt:lpstr>
      <vt:lpstr>2.3  글자 태그 / 제목</vt:lpstr>
      <vt:lpstr>2.3  글자 태그 / 본문</vt:lpstr>
      <vt:lpstr>2.3  글자 태그 / 앵커 태그</vt:lpstr>
      <vt:lpstr>2.3  글자 태그 / 글자 형태</vt:lpstr>
      <vt:lpstr>2.3  글자 태그 / 루비 문자</vt:lpstr>
      <vt:lpstr>2.4  목록 태그 / 기본 목록</vt:lpstr>
      <vt:lpstr>2.4  목록 태그 / 정의 목록</vt:lpstr>
      <vt:lpstr>2.5  테이블 태그 / 테이블 태그 기본</vt:lpstr>
      <vt:lpstr>2.5  테이블 태그 / 테이블 태그의 속성</vt:lpstr>
      <vt:lpstr>2.6  이미지 태그</vt:lpstr>
      <vt:lpstr>2.7  오디오 태그 / audio 태그</vt:lpstr>
      <vt:lpstr>2.7  오디오 태그 / source 태그</vt:lpstr>
      <vt:lpstr>2.8  비디오 태그 / video 태그</vt:lpstr>
      <vt:lpstr>2.9  입력 양식 태그 / 입력 양식 개요</vt:lpstr>
      <vt:lpstr>2.9  입력 양식 태그 / 기본 input 태그</vt:lpstr>
      <vt:lpstr>2.9  입력 양식 태그 / 기본 input 태그</vt:lpstr>
      <vt:lpstr>2.9  입력 양식 태그 / HTML5 입력 양식 태그</vt:lpstr>
      <vt:lpstr>2.9  입력 양식 태그 / HTML5 입력 양식 태그</vt:lpstr>
      <vt:lpstr>2.9  입력 양식 태그 / textarea 태그</vt:lpstr>
      <vt:lpstr>2.9  입력 양식 태그 / select 태그</vt:lpstr>
      <vt:lpstr>2.9  입력 양식 태그 / select 태그</vt:lpstr>
      <vt:lpstr>2.9  입력 양식 태그 / fieldset 태그와 legend 태그</vt:lpstr>
      <vt:lpstr>2.10  공간 분할 태그 / div 태그와 span 태그</vt:lpstr>
      <vt:lpstr>2.10  공간 분할 태그 / HTML5 시멘틱 구조 태그</vt:lpstr>
      <vt:lpstr>2.10  공간 분할 태그 / HTML5 시멘틱 구조 태그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1491</cp:revision>
  <dcterms:created xsi:type="dcterms:W3CDTF">2012-11-28T05:21:39Z</dcterms:created>
  <dcterms:modified xsi:type="dcterms:W3CDTF">2020-07-15T00:40:52Z</dcterms:modified>
</cp:coreProperties>
</file>